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1" r:id="rId1"/>
  </p:sldMasterIdLst>
  <p:sldIdLst>
    <p:sldId id="256" r:id="rId2"/>
    <p:sldId id="257" r:id="rId3"/>
    <p:sldId id="258" r:id="rId4"/>
    <p:sldId id="259" r:id="rId5"/>
    <p:sldId id="260" r:id="rId6"/>
    <p:sldId id="350" r:id="rId7"/>
    <p:sldId id="262" r:id="rId8"/>
    <p:sldId id="261" r:id="rId9"/>
    <p:sldId id="349" r:id="rId10"/>
    <p:sldId id="263" r:id="rId11"/>
    <p:sldId id="264" r:id="rId12"/>
    <p:sldId id="34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5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6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87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2002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3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77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53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97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9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8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60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2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9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18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4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6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FF2863EA-5B6A-97F6-2702-0F49428296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403" r="12923"/>
          <a:stretch>
            <a:fillRect/>
          </a:stretch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E46D8-A71C-8C2B-D6DA-9D2F950C0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03937"/>
            <a:ext cx="5407741" cy="3187550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Smart To-Do List Manager with Reminders and Email Alerts</a:t>
            </a:r>
            <a:endParaRPr lang="en-IN" sz="3200" b="1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810B1-3E60-E0B9-A3FE-AFAA1F22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87" y="5487722"/>
            <a:ext cx="4216170" cy="112636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7030A0"/>
                </a:solidFill>
                <a:latin typeface="Amasis MT Pro Medium" panose="02040604050005020304" pitchFamily="18" charset="0"/>
              </a:rPr>
              <a:t>CREATED BY JATIN KUMAR</a:t>
            </a:r>
            <a:endParaRPr lang="en-IN" dirty="0">
              <a:solidFill>
                <a:srgbClr val="7030A0"/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65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4FE3-F7B5-6602-9EC6-46C717CF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AE49AF-D1EF-296C-DC49-F68E947B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36" y="198426"/>
            <a:ext cx="7998719" cy="6556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919D1E-41FA-8189-C781-ED04ADD5287C}"/>
              </a:ext>
            </a:extLst>
          </p:cNvPr>
          <p:cNvSpPr txBox="1"/>
          <p:nvPr/>
        </p:nvSpPr>
        <p:spPr>
          <a:xfrm>
            <a:off x="220717" y="966952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OUTPUT</a:t>
            </a:r>
            <a:endParaRPr lang="en-IN" sz="2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38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3D98D-04AC-B263-61E6-AB44FEFFE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A87B0-EF75-8375-3313-D71CF30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397" y="0"/>
            <a:ext cx="772520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1CDEB-6285-5C20-0141-3567CF136F19}"/>
              </a:ext>
            </a:extLst>
          </p:cNvPr>
          <p:cNvSpPr txBox="1"/>
          <p:nvPr/>
        </p:nvSpPr>
        <p:spPr>
          <a:xfrm>
            <a:off x="220717" y="966952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OUTPUT</a:t>
            </a:r>
            <a:endParaRPr lang="en-IN" sz="2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3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age 14 - Free and customizable thank you templates">
            <a:extLst>
              <a:ext uri="{FF2B5EF4-FFF2-40B4-BE49-F238E27FC236}">
                <a16:creationId xmlns:a16="http://schemas.microsoft.com/office/drawing/2014/main" id="{47DAB7AB-8EAF-97BE-25D8-6C743098E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9" r="1" b="12995"/>
          <a:stretch>
            <a:fillRect/>
          </a:stretch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D00C6-09D5-5A51-4B4B-B525EC8BF89A}"/>
              </a:ext>
            </a:extLst>
          </p:cNvPr>
          <p:cNvSpPr txBox="1"/>
          <p:nvPr/>
        </p:nvSpPr>
        <p:spPr>
          <a:xfrm>
            <a:off x="3254476" y="1498245"/>
            <a:ext cx="68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7030A0"/>
                </a:solidFill>
                <a:latin typeface="Amasis MT Pro Black" panose="02040A04050005020304" pitchFamily="18" charset="0"/>
              </a:rPr>
              <a:t>Project Title : Smart To-Do List Manager with Reminders and Email Alerts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76C40-BFDF-9523-D530-B07207DF37B6}"/>
              </a:ext>
            </a:extLst>
          </p:cNvPr>
          <p:cNvSpPr txBox="1"/>
          <p:nvPr/>
        </p:nvSpPr>
        <p:spPr>
          <a:xfrm>
            <a:off x="643467" y="5534561"/>
            <a:ext cx="4754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Amasis MT Pro Black" panose="02040A04050005020304" pitchFamily="18" charset="0"/>
              </a:rPr>
              <a:t>SUBMITTED BY:  JATIN KUMAR</a:t>
            </a:r>
          </a:p>
          <a:p>
            <a:endParaRPr lang="en-US" sz="1600" dirty="0">
              <a:solidFill>
                <a:srgbClr val="7030A0"/>
              </a:solidFill>
              <a:latin typeface="Amasis MT Pro Black" panose="02040A04050005020304" pitchFamily="18" charset="0"/>
            </a:endParaRPr>
          </a:p>
          <a:p>
            <a:r>
              <a:rPr lang="en-IN" sz="1600" dirty="0">
                <a:solidFill>
                  <a:srgbClr val="7030A0"/>
                </a:solidFill>
                <a:latin typeface="Amasis MT Pro Black" panose="02040A04050005020304" pitchFamily="18" charset="0"/>
              </a:rPr>
              <a:t> </a:t>
            </a:r>
            <a:endParaRPr lang="en-US" sz="1600" dirty="0">
              <a:solidFill>
                <a:srgbClr val="7030A0"/>
              </a:solidFill>
              <a:latin typeface="Amasis MT Pro Black" panose="02040A04050005020304" pitchFamily="18" charset="0"/>
            </a:endParaRPr>
          </a:p>
          <a:p>
            <a:endParaRPr lang="en-IN" sz="1600" dirty="0"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E916E-D121-A804-B7F8-2FCCECEBD39C}"/>
              </a:ext>
            </a:extLst>
          </p:cNvPr>
          <p:cNvSpPr txBox="1"/>
          <p:nvPr/>
        </p:nvSpPr>
        <p:spPr>
          <a:xfrm>
            <a:off x="6253317" y="5476568"/>
            <a:ext cx="506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masis MT Pro Black" panose="02040A04050005020304" pitchFamily="18" charset="0"/>
              </a:rPr>
              <a:t>SUBMITTED TO </a:t>
            </a:r>
            <a:r>
              <a:rPr lang="en-IN" dirty="0">
                <a:solidFill>
                  <a:srgbClr val="7030A0"/>
                </a:solidFill>
                <a:latin typeface="Amasis MT Pro Black" panose="02040A04050005020304" pitchFamily="18" charset="0"/>
              </a:rPr>
              <a:t>TAMIZHAN SKILLS</a:t>
            </a:r>
          </a:p>
        </p:txBody>
      </p:sp>
    </p:spTree>
    <p:extLst>
      <p:ext uri="{BB962C8B-B14F-4D97-AF65-F5344CB8AC3E}">
        <p14:creationId xmlns:p14="http://schemas.microsoft.com/office/powerpoint/2010/main" val="90261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FE3EA3-ECF8-DB92-40B7-8130E39EEC37}"/>
              </a:ext>
            </a:extLst>
          </p:cNvPr>
          <p:cNvSpPr txBox="1"/>
          <p:nvPr/>
        </p:nvSpPr>
        <p:spPr>
          <a:xfrm>
            <a:off x="305479" y="591232"/>
            <a:ext cx="112874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  <a:latin typeface="Amasis MT Pro Medium" panose="02040604050005020304" pitchFamily="18" charset="0"/>
              </a:rPr>
              <a:t>Introduction:</a:t>
            </a:r>
          </a:p>
          <a:p>
            <a:pPr>
              <a:buNone/>
            </a:pPr>
            <a:endParaRPr lang="en-US" sz="2400" b="1" dirty="0">
              <a:solidFill>
                <a:srgbClr val="FF0000"/>
              </a:solidFill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US" sz="2400" dirty="0">
                <a:latin typeface="Amasis MT Pro Medium" panose="02040604050005020304" pitchFamily="18" charset="0"/>
              </a:rPr>
              <a:t>In today’s fast-paced world, staying organized and managing time effectively is a common challenge faced by students, professionals, and individuals alike. This project introduces a </a:t>
            </a:r>
            <a:r>
              <a:rPr lang="en-US" sz="2400" b="1" dirty="0">
                <a:latin typeface="Amasis MT Pro Medium" panose="02040604050005020304" pitchFamily="18" charset="0"/>
              </a:rPr>
              <a:t>Smart To-Do List Manager</a:t>
            </a:r>
            <a:r>
              <a:rPr lang="en-US" sz="2400" dirty="0">
                <a:latin typeface="Amasis MT Pro Medium" panose="02040604050005020304" pitchFamily="18" charset="0"/>
              </a:rPr>
              <a:t>—a Python-based desktop application developed using </a:t>
            </a:r>
            <a:r>
              <a:rPr lang="en-US" sz="2400" b="1" dirty="0" err="1">
                <a:latin typeface="Amasis MT Pro Medium" panose="02040604050005020304" pitchFamily="18" charset="0"/>
              </a:rPr>
              <a:t>Tkinter</a:t>
            </a:r>
            <a:r>
              <a:rPr lang="en-US" sz="2400" b="1" dirty="0">
                <a:latin typeface="Amasis MT Pro Medium" panose="02040604050005020304" pitchFamily="18" charset="0"/>
              </a:rPr>
              <a:t> GUI</a:t>
            </a:r>
            <a:r>
              <a:rPr lang="en-US" sz="2400" dirty="0">
                <a:latin typeface="Amasis MT Pro Medium" panose="02040604050005020304" pitchFamily="18" charset="0"/>
              </a:rPr>
              <a:t>, aimed at improving personal productivity.</a:t>
            </a:r>
          </a:p>
          <a:p>
            <a:pPr>
              <a:buNone/>
            </a:pPr>
            <a:r>
              <a:rPr lang="en-US" sz="2400" dirty="0">
                <a:latin typeface="Amasis MT Pro Medium" panose="02040604050005020304" pitchFamily="18" charset="0"/>
              </a:rPr>
              <a:t>The system allows users to create, organize, and manage tasks with added features like </a:t>
            </a:r>
            <a:r>
              <a:rPr lang="en-US" sz="2400" b="1" dirty="0">
                <a:latin typeface="Amasis MT Pro Medium" panose="02040604050005020304" pitchFamily="18" charset="0"/>
              </a:rPr>
              <a:t>priority levels</a:t>
            </a:r>
            <a:r>
              <a:rPr lang="en-US" sz="2400" dirty="0">
                <a:latin typeface="Amasis MT Pro Medium" panose="02040604050005020304" pitchFamily="18" charset="0"/>
              </a:rPr>
              <a:t>, </a:t>
            </a:r>
            <a:r>
              <a:rPr lang="en-US" sz="2400" b="1" dirty="0">
                <a:latin typeface="Amasis MT Pro Medium" panose="02040604050005020304" pitchFamily="18" charset="0"/>
              </a:rPr>
              <a:t>due dates</a:t>
            </a:r>
            <a:r>
              <a:rPr lang="en-US" sz="2400" dirty="0">
                <a:latin typeface="Amasis MT Pro Medium" panose="02040604050005020304" pitchFamily="18" charset="0"/>
              </a:rPr>
              <a:t>, </a:t>
            </a:r>
            <a:r>
              <a:rPr lang="en-US" sz="2400" b="1" dirty="0">
                <a:latin typeface="Amasis MT Pro Medium" panose="02040604050005020304" pitchFamily="18" charset="0"/>
              </a:rPr>
              <a:t>search and sort options</a:t>
            </a:r>
            <a:r>
              <a:rPr lang="en-US" sz="2400" dirty="0">
                <a:latin typeface="Amasis MT Pro Medium" panose="02040604050005020304" pitchFamily="18" charset="0"/>
              </a:rPr>
              <a:t>, and </a:t>
            </a:r>
            <a:r>
              <a:rPr lang="en-US" sz="2400" b="1" dirty="0">
                <a:latin typeface="Amasis MT Pro Medium" panose="02040604050005020304" pitchFamily="18" charset="0"/>
              </a:rPr>
              <a:t>theme customization</a:t>
            </a:r>
            <a:r>
              <a:rPr lang="en-US" sz="2400" dirty="0">
                <a:latin typeface="Amasis MT Pro Medium" panose="02040604050005020304" pitchFamily="18" charset="0"/>
              </a:rPr>
              <a:t>. What makes this project stand out is its </a:t>
            </a:r>
            <a:r>
              <a:rPr lang="en-US" sz="2400" b="1" dirty="0">
                <a:latin typeface="Amasis MT Pro Medium" panose="02040604050005020304" pitchFamily="18" charset="0"/>
              </a:rPr>
              <a:t>automatic reminders</a:t>
            </a:r>
            <a:r>
              <a:rPr lang="en-US" sz="2400" dirty="0">
                <a:latin typeface="Amasis MT Pro Medium" panose="02040604050005020304" pitchFamily="18" charset="0"/>
              </a:rPr>
              <a:t> via system notifications and </a:t>
            </a:r>
            <a:r>
              <a:rPr lang="en-US" sz="2400" b="1" dirty="0">
                <a:latin typeface="Amasis MT Pro Medium" panose="02040604050005020304" pitchFamily="18" charset="0"/>
              </a:rPr>
              <a:t>email alerts</a:t>
            </a:r>
            <a:r>
              <a:rPr lang="en-US" sz="2400" dirty="0">
                <a:latin typeface="Amasis MT Pro Medium" panose="02040604050005020304" pitchFamily="18" charset="0"/>
              </a:rPr>
              <a:t> when a task is approaching its deadline.</a:t>
            </a:r>
          </a:p>
          <a:p>
            <a:r>
              <a:rPr lang="en-US" sz="2400" dirty="0">
                <a:latin typeface="Amasis MT Pro Medium" panose="02040604050005020304" pitchFamily="18" charset="0"/>
              </a:rPr>
              <a:t>The app supports </a:t>
            </a:r>
            <a:r>
              <a:rPr lang="en-US" sz="2400" b="1" dirty="0">
                <a:latin typeface="Amasis MT Pro Medium" panose="02040604050005020304" pitchFamily="18" charset="0"/>
              </a:rPr>
              <a:t>multi-user login</a:t>
            </a:r>
            <a:r>
              <a:rPr lang="en-US" sz="2400" dirty="0">
                <a:latin typeface="Amasis MT Pro Medium" panose="02040604050005020304" pitchFamily="18" charset="0"/>
              </a:rPr>
              <a:t>, tracks tasks individually, and stores data securely in JSON format. It also offers </a:t>
            </a:r>
            <a:r>
              <a:rPr lang="en-US" sz="2400" b="1" dirty="0">
                <a:latin typeface="Amasis MT Pro Medium" panose="02040604050005020304" pitchFamily="18" charset="0"/>
              </a:rPr>
              <a:t>Excel export</a:t>
            </a:r>
            <a:r>
              <a:rPr lang="en-US" sz="2400" dirty="0">
                <a:latin typeface="Amasis MT Pro Medium" panose="02040604050005020304" pitchFamily="18" charset="0"/>
              </a:rPr>
              <a:t> functionality for backup and reporting purposes.</a:t>
            </a:r>
          </a:p>
        </p:txBody>
      </p:sp>
    </p:spTree>
    <p:extLst>
      <p:ext uri="{BB962C8B-B14F-4D97-AF65-F5344CB8AC3E}">
        <p14:creationId xmlns:p14="http://schemas.microsoft.com/office/powerpoint/2010/main" val="331617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67396-2BAE-7240-ECA4-00C61EBD7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98623A-93C5-88FB-6895-22FEFE0D5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90443"/>
              </p:ext>
            </p:extLst>
          </p:nvPr>
        </p:nvGraphicFramePr>
        <p:xfrm>
          <a:off x="795569" y="1506347"/>
          <a:ext cx="10586508" cy="3838446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910477">
                  <a:extLst>
                    <a:ext uri="{9D8B030D-6E8A-4147-A177-3AD203B41FA5}">
                      <a16:colId xmlns:a16="http://schemas.microsoft.com/office/drawing/2014/main" val="2268717570"/>
                    </a:ext>
                  </a:extLst>
                </a:gridCol>
                <a:gridCol w="6676031">
                  <a:extLst>
                    <a:ext uri="{9D8B030D-6E8A-4147-A177-3AD203B41FA5}">
                      <a16:colId xmlns:a16="http://schemas.microsoft.com/office/drawing/2014/main" val="2086437800"/>
                    </a:ext>
                  </a:extLst>
                </a:gridCol>
              </a:tblGrid>
              <a:tr h="426494">
                <a:tc>
                  <a:txBody>
                    <a:bodyPr/>
                    <a:lstStyle/>
                    <a:p>
                      <a:r>
                        <a:rPr lang="en-IN" sz="1900" b="1"/>
                        <a:t>Technology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tc>
                  <a:txBody>
                    <a:bodyPr/>
                    <a:lstStyle/>
                    <a:p>
                      <a:r>
                        <a:rPr lang="en-IN" sz="1900" b="1"/>
                        <a:t>Purpose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extLst>
                  <a:ext uri="{0D108BD9-81ED-4DB2-BD59-A6C34878D82A}">
                    <a16:rowId xmlns:a16="http://schemas.microsoft.com/office/drawing/2014/main" val="1449945235"/>
                  </a:ext>
                </a:extLst>
              </a:tr>
              <a:tr h="426494">
                <a:tc>
                  <a:txBody>
                    <a:bodyPr/>
                    <a:lstStyle/>
                    <a:p>
                      <a:r>
                        <a:rPr lang="en-IN" sz="1900" b="1"/>
                        <a:t>Python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Core programming language used to build the application</a:t>
                      </a:r>
                    </a:p>
                  </a:txBody>
                  <a:tcPr marL="96878" marR="96878" marT="48439" marB="48439" anchor="ctr"/>
                </a:tc>
                <a:extLst>
                  <a:ext uri="{0D108BD9-81ED-4DB2-BD59-A6C34878D82A}">
                    <a16:rowId xmlns:a16="http://schemas.microsoft.com/office/drawing/2014/main" val="2714307436"/>
                  </a:ext>
                </a:extLst>
              </a:tr>
              <a:tr h="426494">
                <a:tc>
                  <a:txBody>
                    <a:bodyPr/>
                    <a:lstStyle/>
                    <a:p>
                      <a:r>
                        <a:rPr lang="en-IN" sz="1900" b="1"/>
                        <a:t>Tkinter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GUI library for building the desktop interface</a:t>
                      </a:r>
                    </a:p>
                  </a:txBody>
                  <a:tcPr marL="96878" marR="96878" marT="48439" marB="48439" anchor="ctr"/>
                </a:tc>
                <a:extLst>
                  <a:ext uri="{0D108BD9-81ED-4DB2-BD59-A6C34878D82A}">
                    <a16:rowId xmlns:a16="http://schemas.microsoft.com/office/drawing/2014/main" val="2843452206"/>
                  </a:ext>
                </a:extLst>
              </a:tr>
              <a:tr h="426494">
                <a:tc>
                  <a:txBody>
                    <a:bodyPr/>
                    <a:lstStyle/>
                    <a:p>
                      <a:r>
                        <a:rPr lang="en-IN" sz="1900" b="1"/>
                        <a:t>JSON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For storing user tasks and credentials persistently</a:t>
                      </a:r>
                    </a:p>
                  </a:txBody>
                  <a:tcPr marL="96878" marR="96878" marT="48439" marB="48439" anchor="ctr"/>
                </a:tc>
                <a:extLst>
                  <a:ext uri="{0D108BD9-81ED-4DB2-BD59-A6C34878D82A}">
                    <a16:rowId xmlns:a16="http://schemas.microsoft.com/office/drawing/2014/main" val="905738174"/>
                  </a:ext>
                </a:extLst>
              </a:tr>
              <a:tr h="426494">
                <a:tc>
                  <a:txBody>
                    <a:bodyPr/>
                    <a:lstStyle/>
                    <a:p>
                      <a:r>
                        <a:rPr lang="en-IN" sz="1900" b="1"/>
                        <a:t>Plyer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To send system notifications/reminders</a:t>
                      </a:r>
                    </a:p>
                  </a:txBody>
                  <a:tcPr marL="96878" marR="96878" marT="48439" marB="48439" anchor="ctr"/>
                </a:tc>
                <a:extLst>
                  <a:ext uri="{0D108BD9-81ED-4DB2-BD59-A6C34878D82A}">
                    <a16:rowId xmlns:a16="http://schemas.microsoft.com/office/drawing/2014/main" val="244061913"/>
                  </a:ext>
                </a:extLst>
              </a:tr>
              <a:tr h="426494">
                <a:tc>
                  <a:txBody>
                    <a:bodyPr/>
                    <a:lstStyle/>
                    <a:p>
                      <a:r>
                        <a:rPr lang="en-IN" sz="1900" b="1"/>
                        <a:t>tkcalendar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For selecting due dates using a date picker widget</a:t>
                      </a:r>
                    </a:p>
                  </a:txBody>
                  <a:tcPr marL="96878" marR="96878" marT="48439" marB="48439" anchor="ctr"/>
                </a:tc>
                <a:extLst>
                  <a:ext uri="{0D108BD9-81ED-4DB2-BD59-A6C34878D82A}">
                    <a16:rowId xmlns:a16="http://schemas.microsoft.com/office/drawing/2014/main" val="2850651593"/>
                  </a:ext>
                </a:extLst>
              </a:tr>
              <a:tr h="426494">
                <a:tc>
                  <a:txBody>
                    <a:bodyPr/>
                    <a:lstStyle/>
                    <a:p>
                      <a:r>
                        <a:rPr lang="en-IN" sz="1900" b="1"/>
                        <a:t>pandas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To export tasks into Excel format for reporting</a:t>
                      </a:r>
                    </a:p>
                  </a:txBody>
                  <a:tcPr marL="96878" marR="96878" marT="48439" marB="48439" anchor="ctr"/>
                </a:tc>
                <a:extLst>
                  <a:ext uri="{0D108BD9-81ED-4DB2-BD59-A6C34878D82A}">
                    <a16:rowId xmlns:a16="http://schemas.microsoft.com/office/drawing/2014/main" val="2026049519"/>
                  </a:ext>
                </a:extLst>
              </a:tr>
              <a:tr h="426494">
                <a:tc>
                  <a:txBody>
                    <a:bodyPr/>
                    <a:lstStyle/>
                    <a:p>
                      <a:r>
                        <a:rPr lang="en-IN" sz="1900" b="1"/>
                        <a:t>smtplib &amp; email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To send email alerts to users when tasks are near due</a:t>
                      </a:r>
                    </a:p>
                  </a:txBody>
                  <a:tcPr marL="96878" marR="96878" marT="48439" marB="48439" anchor="ctr"/>
                </a:tc>
                <a:extLst>
                  <a:ext uri="{0D108BD9-81ED-4DB2-BD59-A6C34878D82A}">
                    <a16:rowId xmlns:a16="http://schemas.microsoft.com/office/drawing/2014/main" val="1283425440"/>
                  </a:ext>
                </a:extLst>
              </a:tr>
              <a:tr h="426494">
                <a:tc>
                  <a:txBody>
                    <a:bodyPr/>
                    <a:lstStyle/>
                    <a:p>
                      <a:r>
                        <a:rPr lang="en-IN" sz="1900" b="1"/>
                        <a:t>openpyxl</a:t>
                      </a:r>
                      <a:endParaRPr lang="en-IN" sz="1900"/>
                    </a:p>
                  </a:txBody>
                  <a:tcPr marL="96878" marR="96878" marT="48439" marB="48439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Backend library used by pandas for Excel operations</a:t>
                      </a:r>
                    </a:p>
                  </a:txBody>
                  <a:tcPr marL="96878" marR="96878" marT="48439" marB="48439" anchor="ctr"/>
                </a:tc>
                <a:extLst>
                  <a:ext uri="{0D108BD9-81ED-4DB2-BD59-A6C34878D82A}">
                    <a16:rowId xmlns:a16="http://schemas.microsoft.com/office/drawing/2014/main" val="9340038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7EDC48-AFE1-9383-1C78-C31A5279F37A}"/>
              </a:ext>
            </a:extLst>
          </p:cNvPr>
          <p:cNvSpPr txBox="1"/>
          <p:nvPr/>
        </p:nvSpPr>
        <p:spPr>
          <a:xfrm>
            <a:off x="1050696" y="250553"/>
            <a:ext cx="3216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Technology Used:</a:t>
            </a:r>
            <a:endParaRPr lang="en-IN" sz="2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117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67C14-3AF6-AE85-C5CE-77D13A00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FE330E-7623-B996-1A85-E161AA07A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740243"/>
              </p:ext>
            </p:extLst>
          </p:nvPr>
        </p:nvGraphicFramePr>
        <p:xfrm>
          <a:off x="1706980" y="1065478"/>
          <a:ext cx="8763686" cy="525112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741399">
                  <a:extLst>
                    <a:ext uri="{9D8B030D-6E8A-4147-A177-3AD203B41FA5}">
                      <a16:colId xmlns:a16="http://schemas.microsoft.com/office/drawing/2014/main" val="4015436599"/>
                    </a:ext>
                  </a:extLst>
                </a:gridCol>
                <a:gridCol w="2704992">
                  <a:extLst>
                    <a:ext uri="{9D8B030D-6E8A-4147-A177-3AD203B41FA5}">
                      <a16:colId xmlns:a16="http://schemas.microsoft.com/office/drawing/2014/main" val="1292412969"/>
                    </a:ext>
                  </a:extLst>
                </a:gridCol>
                <a:gridCol w="5317295">
                  <a:extLst>
                    <a:ext uri="{9D8B030D-6E8A-4147-A177-3AD203B41FA5}">
                      <a16:colId xmlns:a16="http://schemas.microsoft.com/office/drawing/2014/main" val="907993217"/>
                    </a:ext>
                  </a:extLst>
                </a:gridCol>
              </a:tblGrid>
              <a:tr h="370548">
                <a:tc>
                  <a:txBody>
                    <a:bodyPr/>
                    <a:lstStyle/>
                    <a:p>
                      <a:r>
                        <a:rPr lang="en-IN" sz="1600" b="1"/>
                        <a:t>Step</a:t>
                      </a:r>
                      <a:endParaRPr lang="en-IN" sz="1600"/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Activity</a:t>
                      </a:r>
                      <a:endParaRPr lang="en-IN" sz="1600" dirty="0"/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 b="1"/>
                        <a:t>Description</a:t>
                      </a:r>
                      <a:endParaRPr lang="en-IN" sz="1600"/>
                    </a:p>
                  </a:txBody>
                  <a:tcPr marL="73540" marR="73540" marT="36769" marB="36769" anchor="ctr"/>
                </a:tc>
                <a:extLst>
                  <a:ext uri="{0D108BD9-81ED-4DB2-BD59-A6C34878D82A}">
                    <a16:rowId xmlns:a16="http://schemas.microsoft.com/office/drawing/2014/main" val="142299476"/>
                  </a:ext>
                </a:extLst>
              </a:tr>
              <a:tr h="610072">
                <a:tc>
                  <a:txBody>
                    <a:bodyPr/>
                    <a:lstStyle/>
                    <a:p>
                      <a:r>
                        <a:rPr lang="en-IN" sz="1600"/>
                        <a:t>1️⃣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Requirement Analysis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Identified the need for organized task management with reminders.</a:t>
                      </a:r>
                    </a:p>
                  </a:txBody>
                  <a:tcPr marL="73540" marR="73540" marT="36769" marB="36769" anchor="ctr"/>
                </a:tc>
                <a:extLst>
                  <a:ext uri="{0D108BD9-81ED-4DB2-BD59-A6C34878D82A}">
                    <a16:rowId xmlns:a16="http://schemas.microsoft.com/office/drawing/2014/main" val="682142234"/>
                  </a:ext>
                </a:extLst>
              </a:tr>
              <a:tr h="610072">
                <a:tc>
                  <a:txBody>
                    <a:bodyPr/>
                    <a:lstStyle/>
                    <a:p>
                      <a:r>
                        <a:rPr lang="en-IN" sz="1600"/>
                        <a:t>2️⃣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GUI Design (Tkinter)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Designed user interface with input fields, listbox, and functional buttons.</a:t>
                      </a:r>
                    </a:p>
                  </a:txBody>
                  <a:tcPr marL="73540" marR="73540" marT="36769" marB="36769" anchor="ctr"/>
                </a:tc>
                <a:extLst>
                  <a:ext uri="{0D108BD9-81ED-4DB2-BD59-A6C34878D82A}">
                    <a16:rowId xmlns:a16="http://schemas.microsoft.com/office/drawing/2014/main" val="2403809196"/>
                  </a:ext>
                </a:extLst>
              </a:tr>
              <a:tr h="610072">
                <a:tc>
                  <a:txBody>
                    <a:bodyPr/>
                    <a:lstStyle/>
                    <a:p>
                      <a:r>
                        <a:rPr lang="en-IN" sz="1600"/>
                        <a:t>3️⃣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Core Feature Development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Implemented Add, Edit, Delete, Mark as Done functionalities (CRUD).</a:t>
                      </a:r>
                    </a:p>
                  </a:txBody>
                  <a:tcPr marL="73540" marR="73540" marT="36769" marB="36769" anchor="ctr"/>
                </a:tc>
                <a:extLst>
                  <a:ext uri="{0D108BD9-81ED-4DB2-BD59-A6C34878D82A}">
                    <a16:rowId xmlns:a16="http://schemas.microsoft.com/office/drawing/2014/main" val="2518421714"/>
                  </a:ext>
                </a:extLst>
              </a:tr>
              <a:tr h="610072">
                <a:tc>
                  <a:txBody>
                    <a:bodyPr/>
                    <a:lstStyle/>
                    <a:p>
                      <a:r>
                        <a:rPr lang="en-IN" sz="1600"/>
                        <a:t>4️⃣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Data Persistence (JSON)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Stored tasks, user info, and settings per user in JSON format.</a:t>
                      </a:r>
                    </a:p>
                  </a:txBody>
                  <a:tcPr marL="73540" marR="73540" marT="36769" marB="36769" anchor="ctr"/>
                </a:tc>
                <a:extLst>
                  <a:ext uri="{0D108BD9-81ED-4DB2-BD59-A6C34878D82A}">
                    <a16:rowId xmlns:a16="http://schemas.microsoft.com/office/drawing/2014/main" val="3005219377"/>
                  </a:ext>
                </a:extLst>
              </a:tr>
              <a:tr h="610072">
                <a:tc>
                  <a:txBody>
                    <a:bodyPr/>
                    <a:lstStyle/>
                    <a:p>
                      <a:r>
                        <a:rPr lang="en-IN" sz="1600"/>
                        <a:t>5️⃣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Feature Enhancements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Added priority, due date, category, search, sort, and theme toggle options.</a:t>
                      </a:r>
                    </a:p>
                  </a:txBody>
                  <a:tcPr marL="73540" marR="73540" marT="36769" marB="36769" anchor="ctr"/>
                </a:tc>
                <a:extLst>
                  <a:ext uri="{0D108BD9-81ED-4DB2-BD59-A6C34878D82A}">
                    <a16:rowId xmlns:a16="http://schemas.microsoft.com/office/drawing/2014/main" val="6404975"/>
                  </a:ext>
                </a:extLst>
              </a:tr>
              <a:tr h="610072">
                <a:tc>
                  <a:txBody>
                    <a:bodyPr/>
                    <a:lstStyle/>
                    <a:p>
                      <a:r>
                        <a:rPr lang="en-IN" sz="1600"/>
                        <a:t>6️⃣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Notification System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Used </a:t>
                      </a:r>
                      <a:r>
                        <a:rPr lang="en-US" sz="1600" b="1"/>
                        <a:t>Plyer</a:t>
                      </a:r>
                      <a:r>
                        <a:rPr lang="en-US" sz="1600"/>
                        <a:t> for system reminders on due date and </a:t>
                      </a:r>
                      <a:r>
                        <a:rPr lang="en-US" sz="1600" b="1"/>
                        <a:t>SMTP</a:t>
                      </a:r>
                      <a:r>
                        <a:rPr lang="en-US" sz="1600"/>
                        <a:t> for email alerts.</a:t>
                      </a:r>
                    </a:p>
                  </a:txBody>
                  <a:tcPr marL="73540" marR="73540" marT="36769" marB="36769" anchor="ctr"/>
                </a:tc>
                <a:extLst>
                  <a:ext uri="{0D108BD9-81ED-4DB2-BD59-A6C34878D82A}">
                    <a16:rowId xmlns:a16="http://schemas.microsoft.com/office/drawing/2014/main" val="556765558"/>
                  </a:ext>
                </a:extLst>
              </a:tr>
              <a:tr h="610072">
                <a:tc>
                  <a:txBody>
                    <a:bodyPr/>
                    <a:lstStyle/>
                    <a:p>
                      <a:r>
                        <a:rPr lang="en-IN" sz="1600"/>
                        <a:t>7️⃣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Excel Export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Enabled data export using </a:t>
                      </a:r>
                      <a:r>
                        <a:rPr lang="en-US" sz="1600" b="1"/>
                        <a:t>Pandas</a:t>
                      </a:r>
                      <a:r>
                        <a:rPr lang="en-US" sz="1600"/>
                        <a:t> and </a:t>
                      </a:r>
                      <a:r>
                        <a:rPr lang="en-US" sz="1600" b="1"/>
                        <a:t>OpenPyXL</a:t>
                      </a:r>
                      <a:r>
                        <a:rPr lang="en-US" sz="1600"/>
                        <a:t> for backup/reporting.</a:t>
                      </a:r>
                    </a:p>
                  </a:txBody>
                  <a:tcPr marL="73540" marR="73540" marT="36769" marB="36769" anchor="ctr"/>
                </a:tc>
                <a:extLst>
                  <a:ext uri="{0D108BD9-81ED-4DB2-BD59-A6C34878D82A}">
                    <a16:rowId xmlns:a16="http://schemas.microsoft.com/office/drawing/2014/main" val="2563218415"/>
                  </a:ext>
                </a:extLst>
              </a:tr>
              <a:tr h="610072">
                <a:tc>
                  <a:txBody>
                    <a:bodyPr/>
                    <a:lstStyle/>
                    <a:p>
                      <a:r>
                        <a:rPr lang="en-IN" sz="1600"/>
                        <a:t>8️⃣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Testing &amp; Validation</a:t>
                      </a:r>
                    </a:p>
                  </a:txBody>
                  <a:tcPr marL="73540" marR="73540" marT="36769" marB="36769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Tested with various users and task types to ensure robustness and correctness.</a:t>
                      </a:r>
                    </a:p>
                  </a:txBody>
                  <a:tcPr marL="73540" marR="73540" marT="36769" marB="36769" anchor="ctr"/>
                </a:tc>
                <a:extLst>
                  <a:ext uri="{0D108BD9-81ED-4DB2-BD59-A6C34878D82A}">
                    <a16:rowId xmlns:a16="http://schemas.microsoft.com/office/drawing/2014/main" val="22514584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B0A82B-D4E6-20E1-14BD-3F8B70C34A33}"/>
              </a:ext>
            </a:extLst>
          </p:cNvPr>
          <p:cNvSpPr txBox="1"/>
          <p:nvPr/>
        </p:nvSpPr>
        <p:spPr>
          <a:xfrm>
            <a:off x="1706980" y="324465"/>
            <a:ext cx="332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🚀 </a:t>
            </a:r>
            <a:r>
              <a:rPr lang="en-IN" sz="20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Project Approach:</a:t>
            </a:r>
            <a:endParaRPr lang="en-IN" sz="2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720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8F5032-16E8-E5F7-BC15-52F8C2E8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688039-99A3-9874-DD99-B15FD03BA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10241"/>
              </p:ext>
            </p:extLst>
          </p:nvPr>
        </p:nvGraphicFramePr>
        <p:xfrm>
          <a:off x="1818968" y="1321744"/>
          <a:ext cx="8966707" cy="5251121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439810">
                  <a:extLst>
                    <a:ext uri="{9D8B030D-6E8A-4147-A177-3AD203B41FA5}">
                      <a16:colId xmlns:a16="http://schemas.microsoft.com/office/drawing/2014/main" val="1877591944"/>
                    </a:ext>
                  </a:extLst>
                </a:gridCol>
                <a:gridCol w="4526897">
                  <a:extLst>
                    <a:ext uri="{9D8B030D-6E8A-4147-A177-3AD203B41FA5}">
                      <a16:colId xmlns:a16="http://schemas.microsoft.com/office/drawing/2014/main" val="3666545525"/>
                    </a:ext>
                  </a:extLst>
                </a:gridCol>
              </a:tblGrid>
              <a:tr h="369281">
                <a:tc>
                  <a:txBody>
                    <a:bodyPr/>
                    <a:lstStyle/>
                    <a:p>
                      <a:r>
                        <a:rPr lang="en-IN" sz="1600" b="1"/>
                        <a:t>Challenge</a:t>
                      </a:r>
                      <a:endParaRPr lang="en-IN" sz="1600"/>
                    </a:p>
                  </a:txBody>
                  <a:tcPr marL="80142" marR="80142" marT="40071" marB="40071" anchor="ctr"/>
                </a:tc>
                <a:tc>
                  <a:txBody>
                    <a:bodyPr/>
                    <a:lstStyle/>
                    <a:p>
                      <a:r>
                        <a:rPr lang="en-IN" sz="1600" b="1"/>
                        <a:t>Description</a:t>
                      </a:r>
                      <a:endParaRPr lang="en-IN" sz="1600"/>
                    </a:p>
                  </a:txBody>
                  <a:tcPr marL="80142" marR="80142" marT="40071" marB="40071" anchor="ctr"/>
                </a:tc>
                <a:extLst>
                  <a:ext uri="{0D108BD9-81ED-4DB2-BD59-A6C34878D82A}">
                    <a16:rowId xmlns:a16="http://schemas.microsoft.com/office/drawing/2014/main" val="2050765660"/>
                  </a:ext>
                </a:extLst>
              </a:tr>
              <a:tr h="610230">
                <a:tc>
                  <a:txBody>
                    <a:bodyPr/>
                    <a:lstStyle/>
                    <a:p>
                      <a:r>
                        <a:rPr lang="en-IN" sz="1600"/>
                        <a:t>User Data Structuring</a:t>
                      </a:r>
                    </a:p>
                  </a:txBody>
                  <a:tcPr marL="80142" marR="80142" marT="40071" marB="4007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Managing multi-user data (username + email + tasks) efficiently in JSON format.</a:t>
                      </a:r>
                    </a:p>
                  </a:txBody>
                  <a:tcPr marL="80142" marR="80142" marT="40071" marB="40071" anchor="ctr"/>
                </a:tc>
                <a:extLst>
                  <a:ext uri="{0D108BD9-81ED-4DB2-BD59-A6C34878D82A}">
                    <a16:rowId xmlns:a16="http://schemas.microsoft.com/office/drawing/2014/main" val="1363698144"/>
                  </a:ext>
                </a:extLst>
              </a:tr>
              <a:tr h="610230">
                <a:tc>
                  <a:txBody>
                    <a:bodyPr/>
                    <a:lstStyle/>
                    <a:p>
                      <a:r>
                        <a:rPr lang="en-IN" sz="1600"/>
                        <a:t>Email Alert Integration</a:t>
                      </a:r>
                    </a:p>
                  </a:txBody>
                  <a:tcPr marL="80142" marR="80142" marT="40071" marB="4007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Setting up secure email alerts using SMTP with Gmail App Passwords.</a:t>
                      </a:r>
                    </a:p>
                  </a:txBody>
                  <a:tcPr marL="80142" marR="80142" marT="40071" marB="40071" anchor="ctr"/>
                </a:tc>
                <a:extLst>
                  <a:ext uri="{0D108BD9-81ED-4DB2-BD59-A6C34878D82A}">
                    <a16:rowId xmlns:a16="http://schemas.microsoft.com/office/drawing/2014/main" val="3273891271"/>
                  </a:ext>
                </a:extLst>
              </a:tr>
              <a:tr h="610230">
                <a:tc>
                  <a:txBody>
                    <a:bodyPr/>
                    <a:lstStyle/>
                    <a:p>
                      <a:r>
                        <a:rPr lang="en-IN" sz="1600"/>
                        <a:t>Due Date Logic</a:t>
                      </a:r>
                    </a:p>
                  </a:txBody>
                  <a:tcPr marL="80142" marR="80142" marT="40071" marB="4007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Calculating 1-day-before conditions accurately using datetime and timedelta.</a:t>
                      </a:r>
                    </a:p>
                  </a:txBody>
                  <a:tcPr marL="80142" marR="80142" marT="40071" marB="40071" anchor="ctr"/>
                </a:tc>
                <a:extLst>
                  <a:ext uri="{0D108BD9-81ED-4DB2-BD59-A6C34878D82A}">
                    <a16:rowId xmlns:a16="http://schemas.microsoft.com/office/drawing/2014/main" val="2870261555"/>
                  </a:ext>
                </a:extLst>
              </a:tr>
              <a:tr h="610230">
                <a:tc>
                  <a:txBody>
                    <a:bodyPr/>
                    <a:lstStyle/>
                    <a:p>
                      <a:r>
                        <a:rPr lang="en-IN" sz="1600"/>
                        <a:t>Tkinter UI Consistency</a:t>
                      </a:r>
                    </a:p>
                  </a:txBody>
                  <a:tcPr marL="80142" marR="80142" marT="40071" marB="4007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Maintaining layout consistency while adding multiple widgets dynamically.</a:t>
                      </a:r>
                    </a:p>
                  </a:txBody>
                  <a:tcPr marL="80142" marR="80142" marT="40071" marB="40071" anchor="ctr"/>
                </a:tc>
                <a:extLst>
                  <a:ext uri="{0D108BD9-81ED-4DB2-BD59-A6C34878D82A}">
                    <a16:rowId xmlns:a16="http://schemas.microsoft.com/office/drawing/2014/main" val="199261783"/>
                  </a:ext>
                </a:extLst>
              </a:tr>
              <a:tr h="610230">
                <a:tc>
                  <a:txBody>
                    <a:bodyPr/>
                    <a:lstStyle/>
                    <a:p>
                      <a:r>
                        <a:rPr lang="en-IN" sz="1600"/>
                        <a:t>Real-Time Reminder Notification</a:t>
                      </a:r>
                    </a:p>
                  </a:txBody>
                  <a:tcPr marL="80142" marR="80142" marT="40071" marB="4007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Ensuring reminders trigger only for due-today tasks without repeating.</a:t>
                      </a:r>
                    </a:p>
                  </a:txBody>
                  <a:tcPr marL="80142" marR="80142" marT="40071" marB="40071" anchor="ctr"/>
                </a:tc>
                <a:extLst>
                  <a:ext uri="{0D108BD9-81ED-4DB2-BD59-A6C34878D82A}">
                    <a16:rowId xmlns:a16="http://schemas.microsoft.com/office/drawing/2014/main" val="2514497512"/>
                  </a:ext>
                </a:extLst>
              </a:tr>
              <a:tr h="610230">
                <a:tc>
                  <a:txBody>
                    <a:bodyPr/>
                    <a:lstStyle/>
                    <a:p>
                      <a:r>
                        <a:rPr lang="en-IN" sz="1600"/>
                        <a:t>Theme Toggle Compatibility</a:t>
                      </a:r>
                    </a:p>
                  </a:txBody>
                  <a:tcPr marL="80142" marR="80142" marT="40071" marB="4007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Adapting all widgets to support both light and dark themes dynamically.</a:t>
                      </a:r>
                    </a:p>
                  </a:txBody>
                  <a:tcPr marL="80142" marR="80142" marT="40071" marB="40071" anchor="ctr"/>
                </a:tc>
                <a:extLst>
                  <a:ext uri="{0D108BD9-81ED-4DB2-BD59-A6C34878D82A}">
                    <a16:rowId xmlns:a16="http://schemas.microsoft.com/office/drawing/2014/main" val="1181908275"/>
                  </a:ext>
                </a:extLst>
              </a:tr>
              <a:tr h="610230">
                <a:tc>
                  <a:txBody>
                    <a:bodyPr/>
                    <a:lstStyle/>
                    <a:p>
                      <a:r>
                        <a:rPr lang="en-IN" sz="1600"/>
                        <a:t>Handling Edge Cases</a:t>
                      </a:r>
                    </a:p>
                  </a:txBody>
                  <a:tcPr marL="80142" marR="80142" marT="40071" marB="40071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Dealing with empty inputs, duplicate tasks, and unexpected user behavior.</a:t>
                      </a:r>
                    </a:p>
                  </a:txBody>
                  <a:tcPr marL="80142" marR="80142" marT="40071" marB="40071" anchor="ctr"/>
                </a:tc>
                <a:extLst>
                  <a:ext uri="{0D108BD9-81ED-4DB2-BD59-A6C34878D82A}">
                    <a16:rowId xmlns:a16="http://schemas.microsoft.com/office/drawing/2014/main" val="2468586655"/>
                  </a:ext>
                </a:extLst>
              </a:tr>
              <a:tr h="610230">
                <a:tc>
                  <a:txBody>
                    <a:bodyPr/>
                    <a:lstStyle/>
                    <a:p>
                      <a:r>
                        <a:rPr lang="en-IN" sz="1600"/>
                        <a:t>JSON Corruption Prevention</a:t>
                      </a:r>
                    </a:p>
                  </a:txBody>
                  <a:tcPr marL="80142" marR="80142" marT="40071" marB="40071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Preventing crashes when </a:t>
                      </a:r>
                      <a:r>
                        <a:rPr lang="en-US" sz="1600" dirty="0" err="1"/>
                        <a:t>users.json</a:t>
                      </a:r>
                      <a:r>
                        <a:rPr lang="en-US" sz="1600" dirty="0"/>
                        <a:t> gets malformed or reset accidentally.</a:t>
                      </a:r>
                    </a:p>
                  </a:txBody>
                  <a:tcPr marL="80142" marR="80142" marT="40071" marB="40071" anchor="ctr"/>
                </a:tc>
                <a:extLst>
                  <a:ext uri="{0D108BD9-81ED-4DB2-BD59-A6C34878D82A}">
                    <a16:rowId xmlns:a16="http://schemas.microsoft.com/office/drawing/2014/main" val="18543311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16FEE7-118A-F761-2F70-24A6C2A73E60}"/>
              </a:ext>
            </a:extLst>
          </p:cNvPr>
          <p:cNvSpPr txBox="1"/>
          <p:nvPr/>
        </p:nvSpPr>
        <p:spPr>
          <a:xfrm>
            <a:off x="1268361" y="481780"/>
            <a:ext cx="3864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Challenges Faced:</a:t>
            </a:r>
          </a:p>
        </p:txBody>
      </p:sp>
    </p:spTree>
    <p:extLst>
      <p:ext uri="{BB962C8B-B14F-4D97-AF65-F5344CB8AC3E}">
        <p14:creationId xmlns:p14="http://schemas.microsoft.com/office/powerpoint/2010/main" val="1231876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E2A93-AC66-6B14-CFC7-EDB8C4A0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43" y="699036"/>
            <a:ext cx="8440328" cy="56491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08FDD-81D8-3AC0-2C4F-EEFFE2AD7832}"/>
              </a:ext>
            </a:extLst>
          </p:cNvPr>
          <p:cNvSpPr txBox="1"/>
          <p:nvPr/>
        </p:nvSpPr>
        <p:spPr>
          <a:xfrm>
            <a:off x="73572" y="1019503"/>
            <a:ext cx="2196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FLOWCHART</a:t>
            </a:r>
            <a:endParaRPr lang="en-IN" sz="2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41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75218-E293-3BCA-4BA0-823A6351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01DFE7-5B46-E82D-0292-AEE56CA5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180521"/>
            <a:ext cx="11060068" cy="64969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16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36B8-E8E6-A085-1817-FBED05F47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BE29D-C042-5E26-1D7A-A727846D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64" y="147145"/>
            <a:ext cx="8598270" cy="65733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761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5-06-27 214801">
            <a:hlinkClick r:id="" action="ppaction://media"/>
            <a:extLst>
              <a:ext uri="{FF2B5EF4-FFF2-40B4-BE49-F238E27FC236}">
                <a16:creationId xmlns:a16="http://schemas.microsoft.com/office/drawing/2014/main" id="{8385D1AD-36F2-A3D0-F7D0-74D1472571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3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109</TotalTime>
  <Words>520</Words>
  <Application>Microsoft Office PowerPoint</Application>
  <PresentationFormat>Widescreen</PresentationFormat>
  <Paragraphs>81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Amasis MT Pro Black</vt:lpstr>
      <vt:lpstr>Amasis MT Pro Medium</vt:lpstr>
      <vt:lpstr>Arial</vt:lpstr>
      <vt:lpstr>Tw Cen MT</vt:lpstr>
      <vt:lpstr>Circuit</vt:lpstr>
      <vt:lpstr>Smart To-Do List Manager with Reminders and Email Alerts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Jatin Kumar</dc:creator>
  <cp:lastModifiedBy>Jatin Kumar</cp:lastModifiedBy>
  <cp:revision>5</cp:revision>
  <dcterms:created xsi:type="dcterms:W3CDTF">2025-06-25T00:15:24Z</dcterms:created>
  <dcterms:modified xsi:type="dcterms:W3CDTF">2025-07-06T02:20:48Z</dcterms:modified>
</cp:coreProperties>
</file>